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18"/>
  </p:notesMasterIdLst>
  <p:sldIdLst>
    <p:sldId id="14703" r:id="rId2"/>
    <p:sldId id="16994" r:id="rId3"/>
    <p:sldId id="16995" r:id="rId4"/>
    <p:sldId id="16996" r:id="rId5"/>
    <p:sldId id="16997" r:id="rId6"/>
    <p:sldId id="16998" r:id="rId7"/>
    <p:sldId id="16999" r:id="rId8"/>
    <p:sldId id="17000" r:id="rId9"/>
    <p:sldId id="17001" r:id="rId10"/>
    <p:sldId id="17002" r:id="rId11"/>
    <p:sldId id="17003" r:id="rId12"/>
    <p:sldId id="17004" r:id="rId13"/>
    <p:sldId id="17006" r:id="rId14"/>
    <p:sldId id="17007" r:id="rId15"/>
    <p:sldId id="17008" r:id="rId16"/>
    <p:sldId id="17009" r:id="rId17"/>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03230"/>
    <a:srgbClr val="FF9900"/>
    <a:srgbClr val="336600"/>
    <a:srgbClr val="3333FF"/>
    <a:srgbClr val="CC00FF"/>
    <a:srgbClr val="FAD925"/>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5276" autoAdjust="0"/>
  </p:normalViewPr>
  <p:slideViewPr>
    <p:cSldViewPr>
      <p:cViewPr varScale="1">
        <p:scale>
          <a:sx n="88" d="100"/>
          <a:sy n="88" d="100"/>
        </p:scale>
        <p:origin x="221" y="82"/>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674"/>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4/12/2025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4/12/2025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4/12/2025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4/12/2025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4/12/2025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4/12/2025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4/12/2025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4/12/2025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4/12/2025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4/12/2025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4/12/2025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4/12/2025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부제 3"/>
          <p:cNvSpPr txBox="1">
            <a:spLocks/>
          </p:cNvSpPr>
          <p:nvPr/>
        </p:nvSpPr>
        <p:spPr bwMode="auto">
          <a:xfrm>
            <a:off x="1595499" y="1484784"/>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Exodus, Why? </a:t>
            </a:r>
            <a:r>
              <a:rPr kumimoji="0" lang="ko-KR" altLang="en-US" sz="6600" dirty="0">
                <a:solidFill>
                  <a:schemeClr val="bg1"/>
                </a:solidFill>
                <a:effectLst>
                  <a:outerShdw blurRad="38100" dist="38100" dir="2700000" algn="tl">
                    <a:srgbClr val="000000">
                      <a:alpha val="43137"/>
                    </a:srgbClr>
                  </a:outerShdw>
                </a:effectLst>
                <a:latin typeface="+mn-ea"/>
                <a:ea typeface="+mn-ea"/>
              </a:rPr>
              <a:t>  </a:t>
            </a:r>
            <a:r>
              <a:rPr kumimoji="0" lang="en-US" altLang="ko-KR" sz="6600" dirty="0">
                <a:solidFill>
                  <a:schemeClr val="bg1"/>
                </a:solidFill>
                <a:effectLst>
                  <a:outerShdw blurRad="38100" dist="38100" dir="2700000" algn="tl">
                    <a:srgbClr val="000000">
                      <a:alpha val="43137"/>
                    </a:srgbClr>
                  </a:outerShdw>
                </a:effectLst>
                <a:latin typeface="+mn-ea"/>
                <a:ea typeface="+mn-ea"/>
              </a:rPr>
              <a:t> </a:t>
            </a:r>
          </a:p>
          <a:p>
            <a:pPr marL="0" indent="0" algn="ctr" latinLnBrk="0">
              <a:buNone/>
              <a:defRPr/>
            </a:pP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4400" b="0" dirty="0">
                <a:latin typeface="+mn-ea"/>
                <a:ea typeface="+mn-ea"/>
              </a:rPr>
              <a:t>Exodus 19:4-6 </a:t>
            </a:r>
            <a:endParaRPr kumimoji="0" lang="ko-KR" altLang="en-US" sz="4400" b="0" dirty="0">
              <a:latin typeface="+mn-ea"/>
              <a:ea typeface="+mn-ea"/>
            </a:endParaRP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127CF18-D2CE-41BB-B5A1-B1D1D1E40276}"/>
              </a:ext>
            </a:extLst>
          </p:cNvPr>
          <p:cNvSpPr>
            <a:spLocks noGrp="1"/>
          </p:cNvSpPr>
          <p:nvPr>
            <p:ph type="title"/>
          </p:nvPr>
        </p:nvSpPr>
        <p:spPr>
          <a:xfrm>
            <a:off x="551384" y="275167"/>
            <a:ext cx="2808312" cy="1143000"/>
          </a:xfrm>
        </p:spPr>
        <p:txBody>
          <a:bodyPr/>
          <a:lstStyle/>
          <a:p>
            <a:r>
              <a:rPr lang="en-US" sz="4000" dirty="0">
                <a:latin typeface="Arial" panose="020B0604020202020204" pitchFamily="34" charset="0"/>
                <a:cs typeface="Arial" panose="020B0604020202020204" pitchFamily="34" charset="0"/>
              </a:rPr>
              <a:t>2) Holiness</a:t>
            </a:r>
          </a:p>
        </p:txBody>
      </p:sp>
      <p:graphicFrame>
        <p:nvGraphicFramePr>
          <p:cNvPr id="4" name="내용 개체 틀 3">
            <a:extLst>
              <a:ext uri="{FF2B5EF4-FFF2-40B4-BE49-F238E27FC236}">
                <a16:creationId xmlns:a16="http://schemas.microsoft.com/office/drawing/2014/main" id="{8E8FE6E3-CDF0-4705-82AD-F6406AC25514}"/>
              </a:ext>
            </a:extLst>
          </p:cNvPr>
          <p:cNvGraphicFramePr>
            <a:graphicFrameLocks noGrp="1"/>
          </p:cNvGraphicFramePr>
          <p:nvPr>
            <p:ph idx="1"/>
            <p:extLst>
              <p:ext uri="{D42A27DB-BD31-4B8C-83A1-F6EECF244321}">
                <p14:modId xmlns:p14="http://schemas.microsoft.com/office/powerpoint/2010/main" val="3211483979"/>
              </p:ext>
            </p:extLst>
          </p:nvPr>
        </p:nvGraphicFramePr>
        <p:xfrm>
          <a:off x="695400" y="1556792"/>
          <a:ext cx="10873210" cy="4608513"/>
        </p:xfrm>
        <a:graphic>
          <a:graphicData uri="http://schemas.openxmlformats.org/drawingml/2006/table">
            <a:tbl>
              <a:tblPr/>
              <a:tblGrid>
                <a:gridCol w="2106002">
                  <a:extLst>
                    <a:ext uri="{9D8B030D-6E8A-4147-A177-3AD203B41FA5}">
                      <a16:colId xmlns:a16="http://schemas.microsoft.com/office/drawing/2014/main" val="2736155458"/>
                    </a:ext>
                  </a:extLst>
                </a:gridCol>
                <a:gridCol w="2191802">
                  <a:extLst>
                    <a:ext uri="{9D8B030D-6E8A-4147-A177-3AD203B41FA5}">
                      <a16:colId xmlns:a16="http://schemas.microsoft.com/office/drawing/2014/main" val="536866687"/>
                    </a:ext>
                  </a:extLst>
                </a:gridCol>
                <a:gridCol w="2191802">
                  <a:extLst>
                    <a:ext uri="{9D8B030D-6E8A-4147-A177-3AD203B41FA5}">
                      <a16:colId xmlns:a16="http://schemas.microsoft.com/office/drawing/2014/main" val="1146021021"/>
                    </a:ext>
                  </a:extLst>
                </a:gridCol>
                <a:gridCol w="2191802">
                  <a:extLst>
                    <a:ext uri="{9D8B030D-6E8A-4147-A177-3AD203B41FA5}">
                      <a16:colId xmlns:a16="http://schemas.microsoft.com/office/drawing/2014/main" val="3152570920"/>
                    </a:ext>
                  </a:extLst>
                </a:gridCol>
                <a:gridCol w="2191802">
                  <a:extLst>
                    <a:ext uri="{9D8B030D-6E8A-4147-A177-3AD203B41FA5}">
                      <a16:colId xmlns:a16="http://schemas.microsoft.com/office/drawing/2014/main" val="2644401688"/>
                    </a:ext>
                  </a:extLst>
                </a:gridCol>
              </a:tblGrid>
              <a:tr h="685119">
                <a:tc gridSpan="2">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Law (</a:t>
                      </a:r>
                      <a:r>
                        <a:rPr lang="en-US" sz="18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20-24)</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Tabernacle (</a:t>
                      </a:r>
                      <a:r>
                        <a:rPr lang="en-US" sz="18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25-40)</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243090"/>
                  </a:ext>
                </a:extLst>
              </a:tr>
              <a:tr h="1286413">
                <a:tc>
                  <a:txBody>
                    <a:bodyPr/>
                    <a:lstStyle/>
                    <a:p>
                      <a:pPr marL="0" marR="0" indent="0" algn="just" fontAlgn="base" latinLnBrk="1">
                        <a:lnSpc>
                          <a:spcPct val="107000"/>
                        </a:lnSpc>
                        <a:spcBef>
                          <a:spcPts val="0"/>
                        </a:spcBef>
                        <a:spcAft>
                          <a:spcPts val="800"/>
                        </a:spcAft>
                      </a:pPr>
                      <a:r>
                        <a:rPr lang="en-US" sz="18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20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(Love God)</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a:t>
                      </a: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21-24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(Love Neighbors) </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Yard</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Holy Place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Holies of Holy</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8572045"/>
                  </a:ext>
                </a:extLst>
              </a:tr>
              <a:tr h="2636981">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Ten Commandments and 613 laws</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Civil laws (Freedom of slaves, refuge, social justice)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Altar of Burnt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Offering</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Bronze laver</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Table of Bread</a:t>
                      </a:r>
                      <a:endParaRPr lang="en-US" sz="18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Altar of Incense</a:t>
                      </a:r>
                      <a:endParaRPr lang="en-US" sz="18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Golden Lampstand</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ctr"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Ark (Stone tablets </a:t>
                      </a:r>
                    </a:p>
                    <a:p>
                      <a:pPr marL="0" marR="0" indent="0" algn="ctr"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of 10 Commandments, Aron’s rod that budded, Pot filled with manna)</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93465"/>
                  </a:ext>
                </a:extLst>
              </a:tr>
            </a:tbl>
          </a:graphicData>
        </a:graphic>
      </p:graphicFrame>
      <p:sp>
        <p:nvSpPr>
          <p:cNvPr id="5" name="Rectangle 1">
            <a:extLst>
              <a:ext uri="{FF2B5EF4-FFF2-40B4-BE49-F238E27FC236}">
                <a16:creationId xmlns:a16="http://schemas.microsoft.com/office/drawing/2014/main" id="{B4491AC5-3C00-44DA-B1E9-ACA864269BAE}"/>
              </a:ext>
            </a:extLst>
          </p:cNvPr>
          <p:cNvSpPr>
            <a:spLocks noChangeArrowheads="1"/>
          </p:cNvSpPr>
          <p:nvPr/>
        </p:nvSpPr>
        <p:spPr bwMode="auto">
          <a:xfrm>
            <a:off x="-6459290" y="-210632"/>
            <a:ext cx="2507901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16637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89F4576-F6C2-408F-91B5-B8267F6CAF9A}"/>
              </a:ext>
            </a:extLst>
          </p:cNvPr>
          <p:cNvSpPr>
            <a:spLocks noGrp="1"/>
          </p:cNvSpPr>
          <p:nvPr>
            <p:ph type="title"/>
          </p:nvPr>
        </p:nvSpPr>
        <p:spPr/>
        <p:txBody>
          <a:bodyPr/>
          <a:lstStyle/>
          <a:p>
            <a:r>
              <a:rPr lang="en-US" dirty="0"/>
              <a:t>Law and Tabernacle</a:t>
            </a:r>
            <a:br>
              <a:rPr lang="en-US" dirty="0"/>
            </a:br>
            <a:endParaRPr lang="en-US" dirty="0"/>
          </a:p>
        </p:txBody>
      </p:sp>
      <p:pic>
        <p:nvPicPr>
          <p:cNvPr id="5" name="내용 개체 틀 4">
            <a:extLst>
              <a:ext uri="{FF2B5EF4-FFF2-40B4-BE49-F238E27FC236}">
                <a16:creationId xmlns:a16="http://schemas.microsoft.com/office/drawing/2014/main" id="{7613C2D3-99CD-49A9-889B-E89562C0A6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03626" y="1427295"/>
            <a:ext cx="2984748" cy="4171073"/>
          </a:xfrm>
        </p:spPr>
      </p:pic>
      <p:pic>
        <p:nvPicPr>
          <p:cNvPr id="7" name="그림 6">
            <a:extLst>
              <a:ext uri="{FF2B5EF4-FFF2-40B4-BE49-F238E27FC236}">
                <a16:creationId xmlns:a16="http://schemas.microsoft.com/office/drawing/2014/main" id="{8F727767-651F-4298-B5CB-AFC4E0C0B5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6240" y="1418167"/>
            <a:ext cx="3196580" cy="4171073"/>
          </a:xfrm>
          <a:prstGeom prst="rect">
            <a:avLst/>
          </a:prstGeom>
        </p:spPr>
      </p:pic>
      <p:pic>
        <p:nvPicPr>
          <p:cNvPr id="9" name="그림 8">
            <a:extLst>
              <a:ext uri="{FF2B5EF4-FFF2-40B4-BE49-F238E27FC236}">
                <a16:creationId xmlns:a16="http://schemas.microsoft.com/office/drawing/2014/main" id="{09E10989-AE23-4DB0-95DA-689ACABC27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9180" y="1418167"/>
            <a:ext cx="3268587" cy="4171073"/>
          </a:xfrm>
          <a:prstGeom prst="rect">
            <a:avLst/>
          </a:prstGeom>
        </p:spPr>
      </p:pic>
    </p:spTree>
    <p:extLst>
      <p:ext uri="{BB962C8B-B14F-4D97-AF65-F5344CB8AC3E}">
        <p14:creationId xmlns:p14="http://schemas.microsoft.com/office/powerpoint/2010/main" val="1257285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60224AC-AF64-4395-A1B7-73B663C0284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Five Offerings</a:t>
            </a:r>
          </a:p>
        </p:txBody>
      </p:sp>
      <p:pic>
        <p:nvPicPr>
          <p:cNvPr id="5" name="내용 개체 틀 4">
            <a:extLst>
              <a:ext uri="{FF2B5EF4-FFF2-40B4-BE49-F238E27FC236}">
                <a16:creationId xmlns:a16="http://schemas.microsoft.com/office/drawing/2014/main" id="{54F28EA5-1028-4F4C-AB42-F379269561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416" y="1628799"/>
            <a:ext cx="2952328" cy="4173590"/>
          </a:xfrm>
        </p:spPr>
      </p:pic>
      <p:graphicFrame>
        <p:nvGraphicFramePr>
          <p:cNvPr id="6" name="표 5">
            <a:extLst>
              <a:ext uri="{FF2B5EF4-FFF2-40B4-BE49-F238E27FC236}">
                <a16:creationId xmlns:a16="http://schemas.microsoft.com/office/drawing/2014/main" id="{D8C7ACA6-21D2-4E8B-8C9E-F752CC2A80E5}"/>
              </a:ext>
            </a:extLst>
          </p:cNvPr>
          <p:cNvGraphicFramePr>
            <a:graphicFrameLocks noGrp="1"/>
          </p:cNvGraphicFramePr>
          <p:nvPr>
            <p:extLst>
              <p:ext uri="{D42A27DB-BD31-4B8C-83A1-F6EECF244321}">
                <p14:modId xmlns:p14="http://schemas.microsoft.com/office/powerpoint/2010/main" val="1686025980"/>
              </p:ext>
            </p:extLst>
          </p:nvPr>
        </p:nvGraphicFramePr>
        <p:xfrm>
          <a:off x="4151784" y="1628799"/>
          <a:ext cx="7430616" cy="4173590"/>
        </p:xfrm>
        <a:graphic>
          <a:graphicData uri="http://schemas.openxmlformats.org/drawingml/2006/table">
            <a:tbl>
              <a:tblPr/>
              <a:tblGrid>
                <a:gridCol w="1872208">
                  <a:extLst>
                    <a:ext uri="{9D8B030D-6E8A-4147-A177-3AD203B41FA5}">
                      <a16:colId xmlns:a16="http://schemas.microsoft.com/office/drawing/2014/main" val="1835009067"/>
                    </a:ext>
                  </a:extLst>
                </a:gridCol>
                <a:gridCol w="727583">
                  <a:extLst>
                    <a:ext uri="{9D8B030D-6E8A-4147-A177-3AD203B41FA5}">
                      <a16:colId xmlns:a16="http://schemas.microsoft.com/office/drawing/2014/main" val="607132110"/>
                    </a:ext>
                  </a:extLst>
                </a:gridCol>
                <a:gridCol w="4830825">
                  <a:extLst>
                    <a:ext uri="{9D8B030D-6E8A-4147-A177-3AD203B41FA5}">
                      <a16:colId xmlns:a16="http://schemas.microsoft.com/office/drawing/2014/main" val="3946150236"/>
                    </a:ext>
                  </a:extLst>
                </a:gridCol>
              </a:tblGrid>
              <a:tr h="83471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Burnt Offering </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1:3-17</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Bull, sheep, goat, complete dedication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8744487"/>
                  </a:ext>
                </a:extLst>
              </a:tr>
              <a:tr h="83471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Grain Offering </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2:1-16</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Fine flour with oil, salt. perfect devotion </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546264"/>
                  </a:ext>
                </a:extLst>
              </a:tr>
              <a:tr h="83471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Peace Offering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3:1-17</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Sheep, goat, fellowhip with God and Man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10213"/>
                  </a:ext>
                </a:extLst>
              </a:tr>
              <a:tr h="83471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 Offering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4:1-5:13</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Bull, sheep, goat, atone for unknown sins</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62285"/>
                  </a:ext>
                </a:extLst>
              </a:tr>
              <a:tr h="83471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Guilt Offering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5:14-6:7</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Bull, sheep, goat, atone for intentional sins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1682907"/>
                  </a:ext>
                </a:extLst>
              </a:tr>
            </a:tbl>
          </a:graphicData>
        </a:graphic>
      </p:graphicFrame>
      <p:sp>
        <p:nvSpPr>
          <p:cNvPr id="7" name="Rectangle 1">
            <a:extLst>
              <a:ext uri="{FF2B5EF4-FFF2-40B4-BE49-F238E27FC236}">
                <a16:creationId xmlns:a16="http://schemas.microsoft.com/office/drawing/2014/main" id="{A1AAD909-5C58-40FC-977B-CBD74801D465}"/>
              </a:ext>
            </a:extLst>
          </p:cNvPr>
          <p:cNvSpPr>
            <a:spLocks noChangeArrowheads="1"/>
          </p:cNvSpPr>
          <p:nvPr/>
        </p:nvSpPr>
        <p:spPr bwMode="auto">
          <a:xfrm>
            <a:off x="3661990" y="4949108"/>
            <a:ext cx="1812479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6509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59FD864-A8D0-437C-9812-B11B0D2D742B}"/>
              </a:ext>
            </a:extLst>
          </p:cNvPr>
          <p:cNvSpPr>
            <a:spLocks noGrp="1"/>
          </p:cNvSpPr>
          <p:nvPr>
            <p:ph type="title"/>
          </p:nvPr>
        </p:nvSpPr>
        <p:spPr>
          <a:xfrm>
            <a:off x="664445" y="0"/>
            <a:ext cx="10544123" cy="1467899"/>
          </a:xfrm>
        </p:spPr>
        <p:txBody>
          <a:bodyPr/>
          <a:lstStyle/>
          <a:p>
            <a:r>
              <a:rPr lang="en-US" b="1" u="sng" dirty="0"/>
              <a:t>How do we become holy?</a:t>
            </a:r>
          </a:p>
        </p:txBody>
      </p:sp>
      <p:sp>
        <p:nvSpPr>
          <p:cNvPr id="4" name="텍스트 개체 틀 3">
            <a:extLst>
              <a:ext uri="{FF2B5EF4-FFF2-40B4-BE49-F238E27FC236}">
                <a16:creationId xmlns:a16="http://schemas.microsoft.com/office/drawing/2014/main" id="{18F4E40D-2C67-4059-B2BD-CB4601914C9C}"/>
              </a:ext>
            </a:extLst>
          </p:cNvPr>
          <p:cNvSpPr>
            <a:spLocks noGrp="1"/>
          </p:cNvSpPr>
          <p:nvPr>
            <p:ph type="body" idx="1"/>
          </p:nvPr>
        </p:nvSpPr>
        <p:spPr>
          <a:xfrm>
            <a:off x="609599" y="731837"/>
            <a:ext cx="5721585" cy="963830"/>
          </a:xfrm>
        </p:spPr>
        <p:txBody>
          <a:bodyPr/>
          <a:lstStyle/>
          <a:p>
            <a:r>
              <a:rPr lang="en-US" sz="2800" b="0" u="sng" dirty="0">
                <a:latin typeface="Arial" panose="020B0604020202020204" pitchFamily="34" charset="0"/>
                <a:cs typeface="Arial" panose="020B0604020202020204" pitchFamily="34" charset="0"/>
              </a:rPr>
              <a:t>Law (Word)</a:t>
            </a:r>
          </a:p>
        </p:txBody>
      </p:sp>
      <p:sp>
        <p:nvSpPr>
          <p:cNvPr id="5" name="내용 개체 틀 4">
            <a:extLst>
              <a:ext uri="{FF2B5EF4-FFF2-40B4-BE49-F238E27FC236}">
                <a16:creationId xmlns:a16="http://schemas.microsoft.com/office/drawing/2014/main" id="{822518AE-7E7C-4B62-9901-68763C4A9785}"/>
              </a:ext>
            </a:extLst>
          </p:cNvPr>
          <p:cNvSpPr>
            <a:spLocks noGrp="1"/>
          </p:cNvSpPr>
          <p:nvPr>
            <p:ph sz="half" idx="2"/>
          </p:nvPr>
        </p:nvSpPr>
        <p:spPr/>
        <p:txBody>
          <a:bodyPr/>
          <a:lstStyle/>
          <a:p>
            <a:pPr marL="0" indent="0">
              <a:buNone/>
            </a:pPr>
            <a:r>
              <a:rPr lang="en-US" sz="2800" dirty="0">
                <a:highlight>
                  <a:srgbClr val="FFFF00"/>
                </a:highlight>
                <a:latin typeface="Arial" panose="020B0604020202020204" pitchFamily="34" charset="0"/>
                <a:cs typeface="Arial" panose="020B0604020202020204" pitchFamily="34" charset="0"/>
              </a:rPr>
              <a:t>. 5 Hands of the Word</a:t>
            </a:r>
          </a:p>
          <a:p>
            <a:pPr marL="0" indent="0">
              <a:buNone/>
            </a:pPr>
            <a:r>
              <a:rPr lang="en-US" sz="2800" dirty="0">
                <a:latin typeface="Arial" panose="020B0604020202020204" pitchFamily="34" charset="0"/>
                <a:cs typeface="Arial" panose="020B0604020202020204" pitchFamily="34" charset="0"/>
              </a:rPr>
              <a:t>Reading, Hearing, Studying, Meditation, Memorizing</a:t>
            </a:r>
          </a:p>
          <a:p>
            <a:pPr marL="0" indent="0">
              <a:buNone/>
            </a:pPr>
            <a:endParaRPr lang="en-US" dirty="0"/>
          </a:p>
          <a:p>
            <a:pPr marL="0" indent="0">
              <a:buNone/>
            </a:pPr>
            <a:r>
              <a:rPr lang="en-US" sz="2800" dirty="0">
                <a:highlight>
                  <a:srgbClr val="FFFF00"/>
                </a:highlight>
                <a:latin typeface="Arial" panose="020B0604020202020204" pitchFamily="34" charset="0"/>
                <a:cs typeface="Arial" panose="020B0604020202020204" pitchFamily="34" charset="0"/>
              </a:rPr>
              <a:t>. Reading (SPEAK)</a:t>
            </a:r>
          </a:p>
          <a:p>
            <a:pPr marL="0" indent="0">
              <a:buNone/>
            </a:pPr>
            <a:r>
              <a:rPr lang="en-US" sz="2800" dirty="0">
                <a:latin typeface="Arial" panose="020B0604020202020204" pitchFamily="34" charset="0"/>
                <a:cs typeface="Arial" panose="020B0604020202020204" pitchFamily="34" charset="0"/>
              </a:rPr>
              <a:t>Sin, Promise, Encourage, Action, Knowledge on God</a:t>
            </a:r>
          </a:p>
        </p:txBody>
      </p:sp>
      <p:sp>
        <p:nvSpPr>
          <p:cNvPr id="6" name="텍스트 개체 틀 5">
            <a:extLst>
              <a:ext uri="{FF2B5EF4-FFF2-40B4-BE49-F238E27FC236}">
                <a16:creationId xmlns:a16="http://schemas.microsoft.com/office/drawing/2014/main" id="{CF3FA891-8908-45E1-9A19-53A034E7F6C9}"/>
              </a:ext>
            </a:extLst>
          </p:cNvPr>
          <p:cNvSpPr>
            <a:spLocks noGrp="1"/>
          </p:cNvSpPr>
          <p:nvPr>
            <p:ph type="body" sz="quarter" idx="3"/>
          </p:nvPr>
        </p:nvSpPr>
        <p:spPr>
          <a:xfrm>
            <a:off x="6193367" y="1132785"/>
            <a:ext cx="5389033" cy="618085"/>
          </a:xfrm>
        </p:spPr>
        <p:txBody>
          <a:bodyPr/>
          <a:lstStyle/>
          <a:p>
            <a:r>
              <a:rPr lang="en-US" u="sng" dirty="0"/>
              <a:t> </a:t>
            </a:r>
            <a:r>
              <a:rPr lang="en-US" sz="2800" b="0" u="sng" dirty="0">
                <a:latin typeface="Arial" panose="020B0604020202020204" pitchFamily="34" charset="0"/>
                <a:cs typeface="Arial" panose="020B0604020202020204" pitchFamily="34" charset="0"/>
              </a:rPr>
              <a:t>Tabernacle (Worship)</a:t>
            </a:r>
          </a:p>
        </p:txBody>
      </p:sp>
      <p:sp>
        <p:nvSpPr>
          <p:cNvPr id="7" name="내용 개체 틀 6">
            <a:extLst>
              <a:ext uri="{FF2B5EF4-FFF2-40B4-BE49-F238E27FC236}">
                <a16:creationId xmlns:a16="http://schemas.microsoft.com/office/drawing/2014/main" id="{6133CC47-D1D3-4E5D-9CF7-5F763645D1B9}"/>
              </a:ext>
            </a:extLst>
          </p:cNvPr>
          <p:cNvSpPr>
            <a:spLocks noGrp="1"/>
          </p:cNvSpPr>
          <p:nvPr>
            <p:ph sz="quarter" idx="4"/>
          </p:nvPr>
        </p:nvSpPr>
        <p:spPr>
          <a:xfrm>
            <a:off x="5763448" y="2600683"/>
            <a:ext cx="6165200" cy="3525479"/>
          </a:xfrm>
        </p:spPr>
        <p:txBody>
          <a:bodyPr/>
          <a:lstStyle/>
          <a:p>
            <a:r>
              <a:rPr lang="en-US" sz="2800" dirty="0">
                <a:highlight>
                  <a:srgbClr val="FFFF00"/>
                </a:highlight>
                <a:latin typeface="Arial" panose="020B0604020202020204" pitchFamily="34" charset="0"/>
                <a:cs typeface="Arial" panose="020B0604020202020204" pitchFamily="34" charset="0"/>
              </a:rPr>
              <a:t>5 P of Worship</a:t>
            </a:r>
          </a:p>
          <a:p>
            <a:pPr marL="0" indent="0">
              <a:buNone/>
            </a:pPr>
            <a:r>
              <a:rPr lang="en-US" sz="2800" dirty="0">
                <a:latin typeface="Arial" panose="020B0604020202020204" pitchFamily="34" charset="0"/>
                <a:cs typeface="Arial" panose="020B0604020202020204" pitchFamily="34" charset="0"/>
              </a:rPr>
              <a:t>  . Preparation of Heart</a:t>
            </a:r>
          </a:p>
          <a:p>
            <a:pPr marL="0" indent="0">
              <a:buNone/>
            </a:pPr>
            <a:r>
              <a:rPr lang="en-US" sz="2800" dirty="0">
                <a:latin typeface="Arial" panose="020B0604020202020204" pitchFamily="34" charset="0"/>
                <a:cs typeface="Arial" panose="020B0604020202020204" pitchFamily="34" charset="0"/>
              </a:rPr>
              <a:t>  . Praising with Prayer</a:t>
            </a:r>
          </a:p>
          <a:p>
            <a:pPr marL="0" indent="0">
              <a:buNone/>
            </a:pPr>
            <a:r>
              <a:rPr lang="en-US" sz="2800" dirty="0">
                <a:latin typeface="Arial" panose="020B0604020202020204" pitchFamily="34" charset="0"/>
                <a:cs typeface="Arial" panose="020B0604020202020204" pitchFamily="34" charset="0"/>
              </a:rPr>
              <a:t>  . Proclamation of Word</a:t>
            </a:r>
          </a:p>
          <a:p>
            <a:pPr marL="0" indent="0">
              <a:buNone/>
            </a:pPr>
            <a:r>
              <a:rPr lang="en-US" sz="2800" dirty="0">
                <a:latin typeface="Arial" panose="020B0604020202020204" pitchFamily="34" charset="0"/>
                <a:cs typeface="Arial" panose="020B0604020202020204" pitchFamily="34" charset="0"/>
              </a:rPr>
              <a:t>  . Presence of Holy Spirit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 Participation in Mission</a:t>
            </a:r>
          </a:p>
        </p:txBody>
      </p:sp>
    </p:spTree>
    <p:extLst>
      <p:ext uri="{BB962C8B-B14F-4D97-AF65-F5344CB8AC3E}">
        <p14:creationId xmlns:p14="http://schemas.microsoft.com/office/powerpoint/2010/main" val="1374692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E4651DF-F925-4985-A826-8DE2D2174A6F}"/>
              </a:ext>
            </a:extLst>
          </p:cNvPr>
          <p:cNvSpPr>
            <a:spLocks noGrp="1"/>
          </p:cNvSpPr>
          <p:nvPr>
            <p:ph type="title"/>
          </p:nvPr>
        </p:nvSpPr>
        <p:spPr>
          <a:xfrm>
            <a:off x="609600" y="275167"/>
            <a:ext cx="5342384" cy="1143000"/>
          </a:xfrm>
        </p:spPr>
        <p:txBody>
          <a:bodyPr/>
          <a:lstStyle/>
          <a:p>
            <a:r>
              <a:rPr lang="en-US" sz="4000" dirty="0">
                <a:latin typeface="Arial" panose="020B0604020202020204" pitchFamily="34" charset="0"/>
                <a:cs typeface="Arial" panose="020B0604020202020204" pitchFamily="34" charset="0"/>
              </a:rPr>
              <a:t>3) Kingdom of Priests</a:t>
            </a:r>
          </a:p>
        </p:txBody>
      </p:sp>
      <p:graphicFrame>
        <p:nvGraphicFramePr>
          <p:cNvPr id="7" name="표 6">
            <a:extLst>
              <a:ext uri="{FF2B5EF4-FFF2-40B4-BE49-F238E27FC236}">
                <a16:creationId xmlns:a16="http://schemas.microsoft.com/office/drawing/2014/main" id="{D9D0EAA0-6DCD-4527-97AB-D4001465DC48}"/>
              </a:ext>
            </a:extLst>
          </p:cNvPr>
          <p:cNvGraphicFramePr>
            <a:graphicFrameLocks noGrp="1"/>
          </p:cNvGraphicFramePr>
          <p:nvPr>
            <p:extLst>
              <p:ext uri="{D42A27DB-BD31-4B8C-83A1-F6EECF244321}">
                <p14:modId xmlns:p14="http://schemas.microsoft.com/office/powerpoint/2010/main" val="919076351"/>
              </p:ext>
            </p:extLst>
          </p:nvPr>
        </p:nvGraphicFramePr>
        <p:xfrm>
          <a:off x="928598" y="1812443"/>
          <a:ext cx="10504834" cy="797434"/>
        </p:xfrm>
        <a:graphic>
          <a:graphicData uri="http://schemas.openxmlformats.org/drawingml/2006/table">
            <a:tbl>
              <a:tblPr/>
              <a:tblGrid>
                <a:gridCol w="5252417">
                  <a:extLst>
                    <a:ext uri="{9D8B030D-6E8A-4147-A177-3AD203B41FA5}">
                      <a16:colId xmlns:a16="http://schemas.microsoft.com/office/drawing/2014/main" val="4025898638"/>
                    </a:ext>
                  </a:extLst>
                </a:gridCol>
                <a:gridCol w="5252417">
                  <a:extLst>
                    <a:ext uri="{9D8B030D-6E8A-4147-A177-3AD203B41FA5}">
                      <a16:colId xmlns:a16="http://schemas.microsoft.com/office/drawing/2014/main" val="3966773173"/>
                    </a:ext>
                  </a:extLst>
                </a:gridCol>
              </a:tblGrid>
              <a:tr h="234751">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O.T</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N.T</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985036"/>
                  </a:ext>
                </a:extLst>
              </a:tr>
              <a:tr h="338618">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Priests for Israel</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God for all nations</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359527"/>
                  </a:ext>
                </a:extLst>
              </a:tr>
            </a:tbl>
          </a:graphicData>
        </a:graphic>
      </p:graphicFrame>
      <p:graphicFrame>
        <p:nvGraphicFramePr>
          <p:cNvPr id="8" name="표 7">
            <a:extLst>
              <a:ext uri="{FF2B5EF4-FFF2-40B4-BE49-F238E27FC236}">
                <a16:creationId xmlns:a16="http://schemas.microsoft.com/office/drawing/2014/main" id="{A759164C-1E0A-4167-9ABD-407007D45F68}"/>
              </a:ext>
            </a:extLst>
          </p:cNvPr>
          <p:cNvGraphicFramePr>
            <a:graphicFrameLocks noGrp="1"/>
          </p:cNvGraphicFramePr>
          <p:nvPr>
            <p:extLst>
              <p:ext uri="{D42A27DB-BD31-4B8C-83A1-F6EECF244321}">
                <p14:modId xmlns:p14="http://schemas.microsoft.com/office/powerpoint/2010/main" val="1532149566"/>
              </p:ext>
            </p:extLst>
          </p:nvPr>
        </p:nvGraphicFramePr>
        <p:xfrm>
          <a:off x="928598" y="2996952"/>
          <a:ext cx="10513170" cy="2800453"/>
        </p:xfrm>
        <a:graphic>
          <a:graphicData uri="http://schemas.openxmlformats.org/drawingml/2006/table">
            <a:tbl>
              <a:tblPr/>
              <a:tblGrid>
                <a:gridCol w="2102634">
                  <a:extLst>
                    <a:ext uri="{9D8B030D-6E8A-4147-A177-3AD203B41FA5}">
                      <a16:colId xmlns:a16="http://schemas.microsoft.com/office/drawing/2014/main" val="352899372"/>
                    </a:ext>
                  </a:extLst>
                </a:gridCol>
                <a:gridCol w="2200672">
                  <a:extLst>
                    <a:ext uri="{9D8B030D-6E8A-4147-A177-3AD203B41FA5}">
                      <a16:colId xmlns:a16="http://schemas.microsoft.com/office/drawing/2014/main" val="2138910681"/>
                    </a:ext>
                  </a:extLst>
                </a:gridCol>
                <a:gridCol w="2004596">
                  <a:extLst>
                    <a:ext uri="{9D8B030D-6E8A-4147-A177-3AD203B41FA5}">
                      <a16:colId xmlns:a16="http://schemas.microsoft.com/office/drawing/2014/main" val="2811900825"/>
                    </a:ext>
                  </a:extLst>
                </a:gridCol>
                <a:gridCol w="2102634">
                  <a:extLst>
                    <a:ext uri="{9D8B030D-6E8A-4147-A177-3AD203B41FA5}">
                      <a16:colId xmlns:a16="http://schemas.microsoft.com/office/drawing/2014/main" val="2476895798"/>
                    </a:ext>
                  </a:extLst>
                </a:gridCol>
                <a:gridCol w="2102634">
                  <a:extLst>
                    <a:ext uri="{9D8B030D-6E8A-4147-A177-3AD203B41FA5}">
                      <a16:colId xmlns:a16="http://schemas.microsoft.com/office/drawing/2014/main" val="2441258161"/>
                    </a:ext>
                  </a:extLst>
                </a:gridCol>
              </a:tblGrid>
              <a:tr h="508193">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Exodus</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Israel</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Jesus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Church</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Revelation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4605005"/>
                  </a:ext>
                </a:extLst>
              </a:tr>
              <a:tr h="2292260">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Priests</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(Exodus 19:4-6)</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Israel</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 Sam-2 Chronicle) </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Establishment of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God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(Gospel)</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Proclamation of the Kingdom of God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(Acts-Present)</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New Heaven and New Earth, New Jerusalem </a:t>
                      </a:r>
                    </a:p>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(Revelation 21:1-8)</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36720"/>
                  </a:ext>
                </a:extLst>
              </a:tr>
            </a:tbl>
          </a:graphicData>
        </a:graphic>
      </p:graphicFrame>
      <p:sp>
        <p:nvSpPr>
          <p:cNvPr id="9" name="Rectangle 1">
            <a:extLst>
              <a:ext uri="{FF2B5EF4-FFF2-40B4-BE49-F238E27FC236}">
                <a16:creationId xmlns:a16="http://schemas.microsoft.com/office/drawing/2014/main" id="{E3F46D4A-4887-48D3-8F4F-D12CD25EC749}"/>
              </a:ext>
            </a:extLst>
          </p:cNvPr>
          <p:cNvSpPr>
            <a:spLocks noChangeArrowheads="1"/>
          </p:cNvSpPr>
          <p:nvPr/>
        </p:nvSpPr>
        <p:spPr bwMode="auto">
          <a:xfrm>
            <a:off x="3432173" y="3360178"/>
            <a:ext cx="792041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함초롬바탕" panose="02030604000101010101" pitchFamily="18" charset="-127"/>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0919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D121A7A-9B2F-40F4-B4D0-513370C405D7}"/>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Five Great Commission</a:t>
            </a:r>
          </a:p>
        </p:txBody>
      </p:sp>
      <p:graphicFrame>
        <p:nvGraphicFramePr>
          <p:cNvPr id="9" name="표 8">
            <a:extLst>
              <a:ext uri="{FF2B5EF4-FFF2-40B4-BE49-F238E27FC236}">
                <a16:creationId xmlns:a16="http://schemas.microsoft.com/office/drawing/2014/main" id="{DCBDEAD5-BC4B-4A36-B82B-277AE8F0A362}"/>
              </a:ext>
            </a:extLst>
          </p:cNvPr>
          <p:cNvGraphicFramePr>
            <a:graphicFrameLocks noGrp="1"/>
          </p:cNvGraphicFramePr>
          <p:nvPr>
            <p:extLst>
              <p:ext uri="{D42A27DB-BD31-4B8C-83A1-F6EECF244321}">
                <p14:modId xmlns:p14="http://schemas.microsoft.com/office/powerpoint/2010/main" val="700884324"/>
              </p:ext>
            </p:extLst>
          </p:nvPr>
        </p:nvGraphicFramePr>
        <p:xfrm>
          <a:off x="983432" y="1700808"/>
          <a:ext cx="10972800" cy="4680520"/>
        </p:xfrm>
        <a:graphic>
          <a:graphicData uri="http://schemas.openxmlformats.org/drawingml/2006/table">
            <a:tbl>
              <a:tblPr/>
              <a:tblGrid>
                <a:gridCol w="2194560">
                  <a:extLst>
                    <a:ext uri="{9D8B030D-6E8A-4147-A177-3AD203B41FA5}">
                      <a16:colId xmlns:a16="http://schemas.microsoft.com/office/drawing/2014/main" val="2308012467"/>
                    </a:ext>
                  </a:extLst>
                </a:gridCol>
                <a:gridCol w="2194560">
                  <a:extLst>
                    <a:ext uri="{9D8B030D-6E8A-4147-A177-3AD203B41FA5}">
                      <a16:colId xmlns:a16="http://schemas.microsoft.com/office/drawing/2014/main" val="961855414"/>
                    </a:ext>
                  </a:extLst>
                </a:gridCol>
                <a:gridCol w="2194560">
                  <a:extLst>
                    <a:ext uri="{9D8B030D-6E8A-4147-A177-3AD203B41FA5}">
                      <a16:colId xmlns:a16="http://schemas.microsoft.com/office/drawing/2014/main" val="4247969128"/>
                    </a:ext>
                  </a:extLst>
                </a:gridCol>
                <a:gridCol w="2194560">
                  <a:extLst>
                    <a:ext uri="{9D8B030D-6E8A-4147-A177-3AD203B41FA5}">
                      <a16:colId xmlns:a16="http://schemas.microsoft.com/office/drawing/2014/main" val="1925262930"/>
                    </a:ext>
                  </a:extLst>
                </a:gridCol>
                <a:gridCol w="2194560">
                  <a:extLst>
                    <a:ext uri="{9D8B030D-6E8A-4147-A177-3AD203B41FA5}">
                      <a16:colId xmlns:a16="http://schemas.microsoft.com/office/drawing/2014/main" val="1271711629"/>
                    </a:ext>
                  </a:extLst>
                </a:gridCol>
              </a:tblGrid>
              <a:tr h="1010268">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 28:19-20</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Mark 16:15-16</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Lk24:45-47</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20:21-23</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 1:8</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0409972"/>
                  </a:ext>
                </a:extLst>
              </a:tr>
              <a:tr h="3670252">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 make disciples and teach to obey</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All nations and all creation. Salvation and condemnation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His Death, Resurrection and Forgiveness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 am sending you, receive the Holy Spirit</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You will be my witnesses with the power of Holy Spirit </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26715"/>
                  </a:ext>
                </a:extLst>
              </a:tr>
            </a:tbl>
          </a:graphicData>
        </a:graphic>
      </p:graphicFrame>
      <p:sp>
        <p:nvSpPr>
          <p:cNvPr id="10" name="Rectangle 1">
            <a:extLst>
              <a:ext uri="{FF2B5EF4-FFF2-40B4-BE49-F238E27FC236}">
                <a16:creationId xmlns:a16="http://schemas.microsoft.com/office/drawing/2014/main" id="{B684CC0D-2F56-4D79-BB27-9701C0CC3852}"/>
              </a:ext>
            </a:extLst>
          </p:cNvPr>
          <p:cNvSpPr>
            <a:spLocks noChangeArrowheads="1"/>
          </p:cNvSpPr>
          <p:nvPr/>
        </p:nvSpPr>
        <p:spPr bwMode="auto">
          <a:xfrm>
            <a:off x="-2357176" y="3504183"/>
            <a:ext cx="2511057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9592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65DF23B-525C-460A-B001-6F29FCD1EBDC}"/>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Summary and Application</a:t>
            </a:r>
          </a:p>
        </p:txBody>
      </p:sp>
      <p:graphicFrame>
        <p:nvGraphicFramePr>
          <p:cNvPr id="7" name="표 6">
            <a:extLst>
              <a:ext uri="{FF2B5EF4-FFF2-40B4-BE49-F238E27FC236}">
                <a16:creationId xmlns:a16="http://schemas.microsoft.com/office/drawing/2014/main" id="{B60612F6-DE44-4B29-8D4D-EEB0A722A255}"/>
              </a:ext>
            </a:extLst>
          </p:cNvPr>
          <p:cNvGraphicFramePr>
            <a:graphicFrameLocks noGrp="1"/>
          </p:cNvGraphicFramePr>
          <p:nvPr>
            <p:extLst>
              <p:ext uri="{D42A27DB-BD31-4B8C-83A1-F6EECF244321}">
                <p14:modId xmlns:p14="http://schemas.microsoft.com/office/powerpoint/2010/main" val="1808445418"/>
              </p:ext>
            </p:extLst>
          </p:nvPr>
        </p:nvGraphicFramePr>
        <p:xfrm>
          <a:off x="643384" y="1297982"/>
          <a:ext cx="11049000" cy="5284851"/>
        </p:xfrm>
        <a:graphic>
          <a:graphicData uri="http://schemas.openxmlformats.org/drawingml/2006/table">
            <a:tbl>
              <a:tblPr/>
              <a:tblGrid>
                <a:gridCol w="2762250">
                  <a:extLst>
                    <a:ext uri="{9D8B030D-6E8A-4147-A177-3AD203B41FA5}">
                      <a16:colId xmlns:a16="http://schemas.microsoft.com/office/drawing/2014/main" val="1589261966"/>
                    </a:ext>
                  </a:extLst>
                </a:gridCol>
                <a:gridCol w="2762250">
                  <a:extLst>
                    <a:ext uri="{9D8B030D-6E8A-4147-A177-3AD203B41FA5}">
                      <a16:colId xmlns:a16="http://schemas.microsoft.com/office/drawing/2014/main" val="1223020324"/>
                    </a:ext>
                  </a:extLst>
                </a:gridCol>
                <a:gridCol w="2762250">
                  <a:extLst>
                    <a:ext uri="{9D8B030D-6E8A-4147-A177-3AD203B41FA5}">
                      <a16:colId xmlns:a16="http://schemas.microsoft.com/office/drawing/2014/main" val="3104204900"/>
                    </a:ext>
                  </a:extLst>
                </a:gridCol>
                <a:gridCol w="2762250">
                  <a:extLst>
                    <a:ext uri="{9D8B030D-6E8A-4147-A177-3AD203B41FA5}">
                      <a16:colId xmlns:a16="http://schemas.microsoft.com/office/drawing/2014/main" val="2131008983"/>
                    </a:ext>
                  </a:extLst>
                </a:gridCol>
              </a:tblGrid>
              <a:tr h="445478">
                <a:tc>
                  <a:txBody>
                    <a:bodyPr/>
                    <a:lstStyle/>
                    <a:p>
                      <a:pPr marL="0" marR="0" indent="0" algn="just" fontAlgn="base" latinLnBrk="1">
                        <a:lnSpc>
                          <a:spcPct val="107000"/>
                        </a:lnSpc>
                        <a:spcBef>
                          <a:spcPts val="0"/>
                        </a:spcBef>
                        <a:spcAft>
                          <a:spcPts val="800"/>
                        </a:spcAft>
                      </a:pP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Past</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Present</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Future</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375096"/>
                  </a:ext>
                </a:extLst>
              </a:tr>
              <a:tr h="986925">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Exodus 19:4-6</a:t>
                      </a: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Salvation (4)</a:t>
                      </a: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Holiness (5)</a:t>
                      </a: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(6)</a:t>
                      </a: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61270"/>
                  </a:ext>
                </a:extLst>
              </a:tr>
              <a:tr h="3694162">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Your application</a:t>
                      </a: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r"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406178"/>
                  </a:ext>
                </a:extLst>
              </a:tr>
            </a:tbl>
          </a:graphicData>
        </a:graphic>
      </p:graphicFrame>
      <p:sp>
        <p:nvSpPr>
          <p:cNvPr id="8" name="Rectangle 1">
            <a:extLst>
              <a:ext uri="{FF2B5EF4-FFF2-40B4-BE49-F238E27FC236}">
                <a16:creationId xmlns:a16="http://schemas.microsoft.com/office/drawing/2014/main" id="{49E4BF1D-A194-4AD9-A9C8-9F73A381CDEE}"/>
              </a:ext>
            </a:extLst>
          </p:cNvPr>
          <p:cNvSpPr>
            <a:spLocks noChangeArrowheads="1"/>
          </p:cNvSpPr>
          <p:nvPr/>
        </p:nvSpPr>
        <p:spPr bwMode="auto">
          <a:xfrm>
            <a:off x="-2737407" y="3575621"/>
            <a:ext cx="245519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80358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1592AE-AE93-429E-809A-B073A43B966E}"/>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Questions</a:t>
            </a:r>
          </a:p>
        </p:txBody>
      </p:sp>
      <p:sp>
        <p:nvSpPr>
          <p:cNvPr id="6" name="내용 개체 틀 5">
            <a:extLst>
              <a:ext uri="{FF2B5EF4-FFF2-40B4-BE49-F238E27FC236}">
                <a16:creationId xmlns:a16="http://schemas.microsoft.com/office/drawing/2014/main" id="{D81B24C9-26E6-4C20-98EB-BFF1CFCBE7CB}"/>
              </a:ext>
            </a:extLst>
          </p:cNvPr>
          <p:cNvSpPr>
            <a:spLocks noGrp="1"/>
          </p:cNvSpPr>
          <p:nvPr>
            <p:ph idx="1"/>
          </p:nvPr>
        </p:nvSpPr>
        <p:spPr>
          <a:xfrm>
            <a:off x="609600" y="1600202"/>
            <a:ext cx="3902224" cy="4525433"/>
          </a:xfrm>
        </p:spPr>
        <p:txBody>
          <a:bodyPr/>
          <a:lstStyle/>
          <a:p>
            <a:pPr marL="0" indent="0">
              <a:buNone/>
            </a:pPr>
            <a:r>
              <a:rPr lang="en-US"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Why did God save the Israelites from Egypt? </a:t>
            </a:r>
          </a:p>
          <a:p>
            <a:pPr marL="0" indent="0">
              <a:buNone/>
            </a:pPr>
            <a:endParaRPr lang="en-US"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endParaRPr>
          </a:p>
          <a:p>
            <a:pPr marL="0" indent="0">
              <a:buNone/>
            </a:pPr>
            <a:endParaRPr lang="en-US"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endParaRPr>
          </a:p>
          <a:p>
            <a:pPr marL="0" indent="0">
              <a:buNone/>
            </a:pPr>
            <a:r>
              <a:rPr lang="en-US"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What was the purpose of the Exodus? </a:t>
            </a:r>
            <a:endParaRPr lang="en-US" kern="0" spc="0" dirty="0">
              <a:solidFill>
                <a:srgbClr val="000000"/>
              </a:solidFill>
              <a:effectLst/>
              <a:latin typeface="Arial" panose="020B0604020202020204" pitchFamily="34" charset="0"/>
              <a:cs typeface="Arial" panose="020B0604020202020204" pitchFamily="34" charset="0"/>
            </a:endParaRPr>
          </a:p>
          <a:p>
            <a:pPr marL="0" indent="0">
              <a:buNone/>
            </a:pPr>
            <a:endParaRPr lang="en-US" dirty="0"/>
          </a:p>
        </p:txBody>
      </p:sp>
      <p:pic>
        <p:nvPicPr>
          <p:cNvPr id="4" name="그림 3">
            <a:extLst>
              <a:ext uri="{FF2B5EF4-FFF2-40B4-BE49-F238E27FC236}">
                <a16:creationId xmlns:a16="http://schemas.microsoft.com/office/drawing/2014/main" id="{DE5470D5-B429-4E32-AFBA-30B267019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8712" y="1600202"/>
            <a:ext cx="6341864" cy="4421086"/>
          </a:xfrm>
          <a:prstGeom prst="rect">
            <a:avLst/>
          </a:prstGeom>
        </p:spPr>
      </p:pic>
    </p:spTree>
    <p:extLst>
      <p:ext uri="{BB962C8B-B14F-4D97-AF65-F5344CB8AC3E}">
        <p14:creationId xmlns:p14="http://schemas.microsoft.com/office/powerpoint/2010/main" val="2042118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531B3C1-E8F2-4D63-9EBB-F9B460C8B606}"/>
              </a:ext>
            </a:extLst>
          </p:cNvPr>
          <p:cNvSpPr>
            <a:spLocks noGrp="1"/>
          </p:cNvSpPr>
          <p:nvPr>
            <p:ph type="title"/>
          </p:nvPr>
        </p:nvSpPr>
        <p:spPr/>
        <p:txBody>
          <a:bodyPr/>
          <a:lstStyle/>
          <a:p>
            <a:r>
              <a:rPr lang="en-US" sz="3600"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Theme of the Five Books (5 W)</a:t>
            </a:r>
            <a:br>
              <a:rPr lang="en-US" sz="1800" kern="0" spc="0" dirty="0">
                <a:solidFill>
                  <a:srgbClr val="000000"/>
                </a:solidFill>
                <a:effectLst/>
                <a:latin typeface="함초롬바탕" panose="02030604000101010101" pitchFamily="18" charset="-127"/>
              </a:rPr>
            </a:br>
            <a:endParaRPr lang="en-US" dirty="0"/>
          </a:p>
        </p:txBody>
      </p:sp>
      <p:graphicFrame>
        <p:nvGraphicFramePr>
          <p:cNvPr id="4" name="내용 개체 틀 3">
            <a:extLst>
              <a:ext uri="{FF2B5EF4-FFF2-40B4-BE49-F238E27FC236}">
                <a16:creationId xmlns:a16="http://schemas.microsoft.com/office/drawing/2014/main" id="{7B5CFF07-DEBE-4B78-8715-4A847AA0F959}"/>
              </a:ext>
            </a:extLst>
          </p:cNvPr>
          <p:cNvGraphicFramePr>
            <a:graphicFrameLocks noGrp="1"/>
          </p:cNvGraphicFramePr>
          <p:nvPr>
            <p:ph idx="1"/>
            <p:extLst>
              <p:ext uri="{D42A27DB-BD31-4B8C-83A1-F6EECF244321}">
                <p14:modId xmlns:p14="http://schemas.microsoft.com/office/powerpoint/2010/main" val="476490166"/>
              </p:ext>
            </p:extLst>
          </p:nvPr>
        </p:nvGraphicFramePr>
        <p:xfrm>
          <a:off x="609600" y="1693334"/>
          <a:ext cx="10814990" cy="4399962"/>
        </p:xfrm>
        <a:graphic>
          <a:graphicData uri="http://schemas.openxmlformats.org/drawingml/2006/table">
            <a:tbl>
              <a:tblPr/>
              <a:tblGrid>
                <a:gridCol w="2162998">
                  <a:extLst>
                    <a:ext uri="{9D8B030D-6E8A-4147-A177-3AD203B41FA5}">
                      <a16:colId xmlns:a16="http://schemas.microsoft.com/office/drawing/2014/main" val="450196737"/>
                    </a:ext>
                  </a:extLst>
                </a:gridCol>
                <a:gridCol w="2162998">
                  <a:extLst>
                    <a:ext uri="{9D8B030D-6E8A-4147-A177-3AD203B41FA5}">
                      <a16:colId xmlns:a16="http://schemas.microsoft.com/office/drawing/2014/main" val="727513721"/>
                    </a:ext>
                  </a:extLst>
                </a:gridCol>
                <a:gridCol w="2162998">
                  <a:extLst>
                    <a:ext uri="{9D8B030D-6E8A-4147-A177-3AD203B41FA5}">
                      <a16:colId xmlns:a16="http://schemas.microsoft.com/office/drawing/2014/main" val="266373629"/>
                    </a:ext>
                  </a:extLst>
                </a:gridCol>
                <a:gridCol w="1877726">
                  <a:extLst>
                    <a:ext uri="{9D8B030D-6E8A-4147-A177-3AD203B41FA5}">
                      <a16:colId xmlns:a16="http://schemas.microsoft.com/office/drawing/2014/main" val="327365748"/>
                    </a:ext>
                  </a:extLst>
                </a:gridCol>
                <a:gridCol w="2448270">
                  <a:extLst>
                    <a:ext uri="{9D8B030D-6E8A-4147-A177-3AD203B41FA5}">
                      <a16:colId xmlns:a16="http://schemas.microsoft.com/office/drawing/2014/main" val="3390341691"/>
                    </a:ext>
                  </a:extLst>
                </a:gridCol>
              </a:tblGrid>
              <a:tr h="1529014">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Genesis</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Exodus</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Leviticus</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Numbers</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Deuteronomy</a:t>
                      </a: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259628"/>
                  </a:ext>
                </a:extLst>
              </a:tr>
              <a:tr h="2870948">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World (creation)</a:t>
                      </a: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Works (salvation)</a:t>
                      </a: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Worship (holiness)</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Wilderness (training)</a:t>
                      </a:r>
                      <a:endParaRPr lang="en-US" sz="2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Word (preaching)</a:t>
                      </a:r>
                      <a:endParaRPr lang="en-US" sz="2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7920075"/>
                  </a:ext>
                </a:extLst>
              </a:tr>
            </a:tbl>
          </a:graphicData>
        </a:graphic>
      </p:graphicFrame>
      <p:sp>
        <p:nvSpPr>
          <p:cNvPr id="5" name="Rectangle 1">
            <a:extLst>
              <a:ext uri="{FF2B5EF4-FFF2-40B4-BE49-F238E27FC236}">
                <a16:creationId xmlns:a16="http://schemas.microsoft.com/office/drawing/2014/main" id="{1D1ED605-34A4-4263-9456-2CF7A212DFF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49709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DA6F40-3A1C-4227-B666-F89221281C29}"/>
              </a:ext>
            </a:extLst>
          </p:cNvPr>
          <p:cNvSpPr>
            <a:spLocks noGrp="1"/>
          </p:cNvSpPr>
          <p:nvPr>
            <p:ph type="title"/>
          </p:nvPr>
        </p:nvSpPr>
        <p:spPr>
          <a:xfrm>
            <a:off x="609600" y="275167"/>
            <a:ext cx="9734872" cy="1143000"/>
          </a:xfrm>
        </p:spPr>
        <p:txBody>
          <a:bodyPr/>
          <a:lstStyle/>
          <a:p>
            <a:r>
              <a:rPr lang="en-US" dirty="0"/>
              <a:t>Structure of Exodus</a:t>
            </a:r>
          </a:p>
        </p:txBody>
      </p:sp>
      <p:graphicFrame>
        <p:nvGraphicFramePr>
          <p:cNvPr id="4" name="내용 개체 틀 3">
            <a:extLst>
              <a:ext uri="{FF2B5EF4-FFF2-40B4-BE49-F238E27FC236}">
                <a16:creationId xmlns:a16="http://schemas.microsoft.com/office/drawing/2014/main" id="{9526A31B-8A31-4DCE-A3BA-4A6B89257D0C}"/>
              </a:ext>
            </a:extLst>
          </p:cNvPr>
          <p:cNvGraphicFramePr>
            <a:graphicFrameLocks noGrp="1"/>
          </p:cNvGraphicFramePr>
          <p:nvPr>
            <p:ph idx="1"/>
            <p:extLst>
              <p:ext uri="{D42A27DB-BD31-4B8C-83A1-F6EECF244321}">
                <p14:modId xmlns:p14="http://schemas.microsoft.com/office/powerpoint/2010/main" val="3810445843"/>
              </p:ext>
            </p:extLst>
          </p:nvPr>
        </p:nvGraphicFramePr>
        <p:xfrm>
          <a:off x="609600" y="1772816"/>
          <a:ext cx="6566520" cy="4176465"/>
        </p:xfrm>
        <a:graphic>
          <a:graphicData uri="http://schemas.openxmlformats.org/drawingml/2006/table">
            <a:tbl>
              <a:tblPr/>
              <a:tblGrid>
                <a:gridCol w="1901101">
                  <a:extLst>
                    <a:ext uri="{9D8B030D-6E8A-4147-A177-3AD203B41FA5}">
                      <a16:colId xmlns:a16="http://schemas.microsoft.com/office/drawing/2014/main" val="554287021"/>
                    </a:ext>
                  </a:extLst>
                </a:gridCol>
                <a:gridCol w="2362237">
                  <a:extLst>
                    <a:ext uri="{9D8B030D-6E8A-4147-A177-3AD203B41FA5}">
                      <a16:colId xmlns:a16="http://schemas.microsoft.com/office/drawing/2014/main" val="172774433"/>
                    </a:ext>
                  </a:extLst>
                </a:gridCol>
                <a:gridCol w="2303182">
                  <a:extLst>
                    <a:ext uri="{9D8B030D-6E8A-4147-A177-3AD203B41FA5}">
                      <a16:colId xmlns:a16="http://schemas.microsoft.com/office/drawing/2014/main" val="3947018024"/>
                    </a:ext>
                  </a:extLst>
                </a:gridCol>
              </a:tblGrid>
              <a:tr h="1392155">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1------------------- 18 </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pt-BR"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19---------</a:t>
                      </a:r>
                    </a:p>
                    <a:p>
                      <a:pPr marL="0" marR="0" indent="0" algn="just" fontAlgn="base" latinLnBrk="1">
                        <a:lnSpc>
                          <a:spcPct val="107000"/>
                        </a:lnSpc>
                        <a:spcBef>
                          <a:spcPts val="0"/>
                        </a:spcBef>
                        <a:spcAft>
                          <a:spcPts val="800"/>
                        </a:spcAft>
                      </a:pPr>
                      <a:r>
                        <a:rPr lang="pt-BR"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Lev, Num 9</a:t>
                      </a:r>
                      <a:endParaRPr lang="pt-BR"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Num 10----------</a:t>
                      </a:r>
                      <a:r>
                        <a:rPr lang="en-US" sz="24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Deut</a:t>
                      </a: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34</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5003323"/>
                  </a:ext>
                </a:extLst>
              </a:tr>
              <a:tr h="1392155">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Egypt to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Mt. Sinai</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 Mt. Sinai </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Mt. Sinai to </a:t>
                      </a: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Moab</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607138"/>
                  </a:ext>
                </a:extLst>
              </a:tr>
              <a:tr h="1392155">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 months</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 months 10 days</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38 years</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9617"/>
                  </a:ext>
                </a:extLst>
              </a:tr>
            </a:tbl>
          </a:graphicData>
        </a:graphic>
      </p:graphicFrame>
      <p:sp>
        <p:nvSpPr>
          <p:cNvPr id="5" name="Rectangle 1">
            <a:extLst>
              <a:ext uri="{FF2B5EF4-FFF2-40B4-BE49-F238E27FC236}">
                <a16:creationId xmlns:a16="http://schemas.microsoft.com/office/drawing/2014/main" id="{D2F3D53F-389F-4BC3-8936-4175C34E9386}"/>
              </a:ext>
            </a:extLst>
          </p:cNvPr>
          <p:cNvSpPr>
            <a:spLocks noChangeArrowheads="1"/>
          </p:cNvSpPr>
          <p:nvPr/>
        </p:nvSpPr>
        <p:spPr bwMode="auto">
          <a:xfrm>
            <a:off x="-6458691" y="0"/>
            <a:ext cx="1871578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7" name="그림 6">
            <a:extLst>
              <a:ext uri="{FF2B5EF4-FFF2-40B4-BE49-F238E27FC236}">
                <a16:creationId xmlns:a16="http://schemas.microsoft.com/office/drawing/2014/main" id="{53C499BD-7766-45DE-9F89-C3292573A4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8168" y="1772816"/>
            <a:ext cx="3888432" cy="4176465"/>
          </a:xfrm>
          <a:prstGeom prst="rect">
            <a:avLst/>
          </a:prstGeom>
        </p:spPr>
      </p:pic>
    </p:spTree>
    <p:extLst>
      <p:ext uri="{BB962C8B-B14F-4D97-AF65-F5344CB8AC3E}">
        <p14:creationId xmlns:p14="http://schemas.microsoft.com/office/powerpoint/2010/main" val="123290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4C37A6A-18BC-4DD8-AD80-CDC5C1659A3D}"/>
              </a:ext>
            </a:extLst>
          </p:cNvPr>
          <p:cNvSpPr>
            <a:spLocks noGrp="1"/>
          </p:cNvSpPr>
          <p:nvPr>
            <p:ph type="title"/>
          </p:nvPr>
        </p:nvSpPr>
        <p:spPr>
          <a:xfrm>
            <a:off x="609601" y="201509"/>
            <a:ext cx="10094912" cy="1143000"/>
          </a:xfrm>
        </p:spPr>
        <p:txBody>
          <a:bodyPr/>
          <a:lstStyle/>
          <a:p>
            <a:r>
              <a:rPr lang="en-US" dirty="0">
                <a:latin typeface="Arial" panose="020B0604020202020204" pitchFamily="34" charset="0"/>
                <a:cs typeface="Arial" panose="020B0604020202020204" pitchFamily="34" charset="0"/>
              </a:rPr>
              <a:t>Purpose of Exodus</a:t>
            </a:r>
          </a:p>
        </p:txBody>
      </p:sp>
      <p:sp>
        <p:nvSpPr>
          <p:cNvPr id="3" name="내용 개체 틀 2">
            <a:extLst>
              <a:ext uri="{FF2B5EF4-FFF2-40B4-BE49-F238E27FC236}">
                <a16:creationId xmlns:a16="http://schemas.microsoft.com/office/drawing/2014/main" id="{CE27A2B8-BA69-48CD-B506-AD8F0094D5DB}"/>
              </a:ext>
            </a:extLst>
          </p:cNvPr>
          <p:cNvSpPr>
            <a:spLocks noGrp="1"/>
          </p:cNvSpPr>
          <p:nvPr>
            <p:ph idx="1"/>
          </p:nvPr>
        </p:nvSpPr>
        <p:spPr/>
        <p:txBody>
          <a:bodyPr/>
          <a:lstStyle/>
          <a:p>
            <a:pPr marL="0" indent="0">
              <a:buNone/>
            </a:pPr>
            <a:r>
              <a:rPr lang="en-US" sz="2000"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Exodus 19:4-6, You yourselves have seen what I did to Egypt, and how I carried you on eagles’ wings and brought you to my self (4). Now if you obey me fully and keep my covenant, then out of all nations you will my treasured possession(5). You will be for me a kingdom of priests and a holy nation (6)</a:t>
            </a:r>
            <a:endParaRPr lang="en-US" sz="2000" kern="0" spc="0" dirty="0">
              <a:solidFill>
                <a:srgbClr val="000000"/>
              </a:solidFill>
              <a:effectLst/>
              <a:latin typeface="Arial" panose="020B0604020202020204" pitchFamily="34" charset="0"/>
              <a:cs typeface="Arial" panose="020B0604020202020204" pitchFamily="34" charset="0"/>
            </a:endParaRPr>
          </a:p>
          <a:p>
            <a:endParaRPr lang="en-US" dirty="0"/>
          </a:p>
        </p:txBody>
      </p:sp>
      <p:graphicFrame>
        <p:nvGraphicFramePr>
          <p:cNvPr id="4" name="표 3">
            <a:extLst>
              <a:ext uri="{FF2B5EF4-FFF2-40B4-BE49-F238E27FC236}">
                <a16:creationId xmlns:a16="http://schemas.microsoft.com/office/drawing/2014/main" id="{61807434-4D41-4DBF-874E-02EDCDBC6948}"/>
              </a:ext>
            </a:extLst>
          </p:cNvPr>
          <p:cNvGraphicFramePr>
            <a:graphicFrameLocks noGrp="1"/>
          </p:cNvGraphicFramePr>
          <p:nvPr>
            <p:extLst>
              <p:ext uri="{D42A27DB-BD31-4B8C-83A1-F6EECF244321}">
                <p14:modId xmlns:p14="http://schemas.microsoft.com/office/powerpoint/2010/main" val="1449934257"/>
              </p:ext>
            </p:extLst>
          </p:nvPr>
        </p:nvGraphicFramePr>
        <p:xfrm>
          <a:off x="630162" y="3289078"/>
          <a:ext cx="10794429" cy="3092250"/>
        </p:xfrm>
        <a:graphic>
          <a:graphicData uri="http://schemas.openxmlformats.org/drawingml/2006/table">
            <a:tbl>
              <a:tblPr/>
              <a:tblGrid>
                <a:gridCol w="3598143">
                  <a:extLst>
                    <a:ext uri="{9D8B030D-6E8A-4147-A177-3AD203B41FA5}">
                      <a16:colId xmlns:a16="http://schemas.microsoft.com/office/drawing/2014/main" val="553331475"/>
                    </a:ext>
                  </a:extLst>
                </a:gridCol>
                <a:gridCol w="3598143">
                  <a:extLst>
                    <a:ext uri="{9D8B030D-6E8A-4147-A177-3AD203B41FA5}">
                      <a16:colId xmlns:a16="http://schemas.microsoft.com/office/drawing/2014/main" val="255044639"/>
                    </a:ext>
                  </a:extLst>
                </a:gridCol>
                <a:gridCol w="3598143">
                  <a:extLst>
                    <a:ext uri="{9D8B030D-6E8A-4147-A177-3AD203B41FA5}">
                      <a16:colId xmlns:a16="http://schemas.microsoft.com/office/drawing/2014/main" val="617866784"/>
                    </a:ext>
                  </a:extLst>
                </a:gridCol>
              </a:tblGrid>
              <a:tr h="500383">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19:4</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19:5</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19:6</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23729"/>
                  </a:ext>
                </a:extLst>
              </a:tr>
              <a:tr h="939543">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Carried you on the eagles’ wings</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Obey me fully and keep my covenant</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Kingdom of priests and holy nation </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421382"/>
                  </a:ext>
                </a:extLst>
              </a:tr>
              <a:tr h="1652324">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Past (already done)</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Salvation by grace</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Present (Now)</a:t>
                      </a:r>
                      <a:endParaRPr lang="en-US" sz="24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To be holy by obeying and keeping covenant</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Future </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To establish Kingdom of God </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306362"/>
                  </a:ext>
                </a:extLst>
              </a:tr>
            </a:tbl>
          </a:graphicData>
        </a:graphic>
      </p:graphicFrame>
      <p:sp>
        <p:nvSpPr>
          <p:cNvPr id="5" name="Rectangle 1">
            <a:extLst>
              <a:ext uri="{FF2B5EF4-FFF2-40B4-BE49-F238E27FC236}">
                <a16:creationId xmlns:a16="http://schemas.microsoft.com/office/drawing/2014/main" id="{060B7B2E-2433-4190-A918-11E753A78E2C}"/>
              </a:ext>
            </a:extLst>
          </p:cNvPr>
          <p:cNvSpPr>
            <a:spLocks noChangeArrowheads="1"/>
          </p:cNvSpPr>
          <p:nvPr/>
        </p:nvSpPr>
        <p:spPr bwMode="auto">
          <a:xfrm>
            <a:off x="642390" y="3289078"/>
            <a:ext cx="2109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94668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84D1A8A-29E5-47A9-801C-D93878482735}"/>
              </a:ext>
            </a:extLst>
          </p:cNvPr>
          <p:cNvSpPr>
            <a:spLocks noGrp="1"/>
          </p:cNvSpPr>
          <p:nvPr>
            <p:ph type="title"/>
          </p:nvPr>
        </p:nvSpPr>
        <p:spPr>
          <a:xfrm>
            <a:off x="-240704" y="275167"/>
            <a:ext cx="4464496" cy="1143000"/>
          </a:xfrm>
        </p:spPr>
        <p:txBody>
          <a:bodyPr/>
          <a:lstStyle/>
          <a:p>
            <a:r>
              <a:rPr lang="en-US" sz="4000" dirty="0">
                <a:latin typeface="Arial" panose="020B0604020202020204" pitchFamily="34" charset="0"/>
                <a:cs typeface="Arial" panose="020B0604020202020204" pitchFamily="34" charset="0"/>
              </a:rPr>
              <a:t>1) Salvation </a:t>
            </a:r>
          </a:p>
        </p:txBody>
      </p:sp>
      <p:sp>
        <p:nvSpPr>
          <p:cNvPr id="3" name="내용 개체 틀 2">
            <a:extLst>
              <a:ext uri="{FF2B5EF4-FFF2-40B4-BE49-F238E27FC236}">
                <a16:creationId xmlns:a16="http://schemas.microsoft.com/office/drawing/2014/main" id="{471FE1B3-7ACE-42D5-8571-3207B5DA6326}"/>
              </a:ext>
            </a:extLst>
          </p:cNvPr>
          <p:cNvSpPr>
            <a:spLocks noGrp="1"/>
          </p:cNvSpPr>
          <p:nvPr>
            <p:ph idx="1"/>
          </p:nvPr>
        </p:nvSpPr>
        <p:spPr>
          <a:xfrm>
            <a:off x="631558" y="1628800"/>
            <a:ext cx="10972800" cy="4525433"/>
          </a:xfrm>
        </p:spPr>
        <p:txBody>
          <a:bodyPr/>
          <a:lstStyle/>
          <a:p>
            <a:pPr marL="0" indent="0">
              <a:buNone/>
            </a:pPr>
            <a:r>
              <a:rPr lang="en-US" dirty="0"/>
              <a:t>. What is salvation?</a:t>
            </a:r>
          </a:p>
        </p:txBody>
      </p:sp>
      <p:graphicFrame>
        <p:nvGraphicFramePr>
          <p:cNvPr id="4" name="표 3">
            <a:extLst>
              <a:ext uri="{FF2B5EF4-FFF2-40B4-BE49-F238E27FC236}">
                <a16:creationId xmlns:a16="http://schemas.microsoft.com/office/drawing/2014/main" id="{F3BFF4E9-A404-4926-994D-C5591E86F03D}"/>
              </a:ext>
            </a:extLst>
          </p:cNvPr>
          <p:cNvGraphicFramePr>
            <a:graphicFrameLocks noGrp="1"/>
          </p:cNvGraphicFramePr>
          <p:nvPr>
            <p:extLst>
              <p:ext uri="{D42A27DB-BD31-4B8C-83A1-F6EECF244321}">
                <p14:modId xmlns:p14="http://schemas.microsoft.com/office/powerpoint/2010/main" val="916456404"/>
              </p:ext>
            </p:extLst>
          </p:nvPr>
        </p:nvGraphicFramePr>
        <p:xfrm>
          <a:off x="609600" y="2492896"/>
          <a:ext cx="10972800" cy="3416041"/>
        </p:xfrm>
        <a:graphic>
          <a:graphicData uri="http://schemas.openxmlformats.org/drawingml/2006/table">
            <a:tbl>
              <a:tblPr/>
              <a:tblGrid>
                <a:gridCol w="2743200">
                  <a:extLst>
                    <a:ext uri="{9D8B030D-6E8A-4147-A177-3AD203B41FA5}">
                      <a16:colId xmlns:a16="http://schemas.microsoft.com/office/drawing/2014/main" val="2841082832"/>
                    </a:ext>
                  </a:extLst>
                </a:gridCol>
                <a:gridCol w="2743200">
                  <a:extLst>
                    <a:ext uri="{9D8B030D-6E8A-4147-A177-3AD203B41FA5}">
                      <a16:colId xmlns:a16="http://schemas.microsoft.com/office/drawing/2014/main" val="2691707239"/>
                    </a:ext>
                  </a:extLst>
                </a:gridCol>
                <a:gridCol w="2743200">
                  <a:extLst>
                    <a:ext uri="{9D8B030D-6E8A-4147-A177-3AD203B41FA5}">
                      <a16:colId xmlns:a16="http://schemas.microsoft.com/office/drawing/2014/main" val="2041222218"/>
                    </a:ext>
                  </a:extLst>
                </a:gridCol>
                <a:gridCol w="2743200">
                  <a:extLst>
                    <a:ext uri="{9D8B030D-6E8A-4147-A177-3AD203B41FA5}">
                      <a16:colId xmlns:a16="http://schemas.microsoft.com/office/drawing/2014/main" val="1673123921"/>
                    </a:ext>
                  </a:extLst>
                </a:gridCol>
              </a:tblGrid>
              <a:tr h="2497309">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From the Bondage of Pharoah (political)</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From the gods and idolatry (10 Plagues) (spiritual)</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From the Sea of Death (Red Sea) (natural)</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From the Suffering of Desert (physical)</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093813"/>
                  </a:ext>
                </a:extLst>
              </a:tr>
              <a:tr h="918732">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1-6</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7-11</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 12-14</a:t>
                      </a:r>
                      <a:endParaRPr lang="en-US" sz="2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Exod</a:t>
                      </a: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15-18</a:t>
                      </a:r>
                      <a:endParaRPr lang="en-US" sz="24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422054"/>
                  </a:ext>
                </a:extLst>
              </a:tr>
            </a:tbl>
          </a:graphicData>
        </a:graphic>
      </p:graphicFrame>
      <p:sp>
        <p:nvSpPr>
          <p:cNvPr id="5" name="Rectangle 1">
            <a:extLst>
              <a:ext uri="{FF2B5EF4-FFF2-40B4-BE49-F238E27FC236}">
                <a16:creationId xmlns:a16="http://schemas.microsoft.com/office/drawing/2014/main" id="{C49B3EB7-C3BA-4D6D-82C2-89C11BC32D69}"/>
              </a:ext>
            </a:extLst>
          </p:cNvPr>
          <p:cNvSpPr>
            <a:spLocks noChangeArrowheads="1"/>
          </p:cNvSpPr>
          <p:nvPr/>
        </p:nvSpPr>
        <p:spPr bwMode="auto">
          <a:xfrm>
            <a:off x="-2915977" y="5273080"/>
            <a:ext cx="2510938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68465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52EB15-4DFE-47FC-9B80-FC56095B9490}"/>
              </a:ext>
            </a:extLst>
          </p:cNvPr>
          <p:cNvSpPr>
            <a:spLocks noGrp="1"/>
          </p:cNvSpPr>
          <p:nvPr>
            <p:ph type="title"/>
          </p:nvPr>
        </p:nvSpPr>
        <p:spPr/>
        <p:txBody>
          <a:bodyPr/>
          <a:lstStyle/>
          <a:p>
            <a:r>
              <a:rPr lang="en-US" dirty="0"/>
              <a:t>Red Sea, Desert, Marah, Elim, Rephidim</a:t>
            </a:r>
          </a:p>
        </p:txBody>
      </p:sp>
      <p:pic>
        <p:nvPicPr>
          <p:cNvPr id="5" name="내용 개체 틀 4">
            <a:extLst>
              <a:ext uri="{FF2B5EF4-FFF2-40B4-BE49-F238E27FC236}">
                <a16:creationId xmlns:a16="http://schemas.microsoft.com/office/drawing/2014/main" id="{1F301D4B-41B0-48E3-911A-30BB6F885E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7408" y="1557232"/>
            <a:ext cx="3384376" cy="1871768"/>
          </a:xfrm>
        </p:spPr>
      </p:pic>
      <p:pic>
        <p:nvPicPr>
          <p:cNvPr id="7" name="그림 6">
            <a:extLst>
              <a:ext uri="{FF2B5EF4-FFF2-40B4-BE49-F238E27FC236}">
                <a16:creationId xmlns:a16="http://schemas.microsoft.com/office/drawing/2014/main" id="{589FE70C-B4BF-4871-AEA4-1D29F451A4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1864" y="1340768"/>
            <a:ext cx="6552728" cy="2592288"/>
          </a:xfrm>
          <a:prstGeom prst="rect">
            <a:avLst/>
          </a:prstGeom>
        </p:spPr>
      </p:pic>
      <p:pic>
        <p:nvPicPr>
          <p:cNvPr id="9" name="그림 8">
            <a:extLst>
              <a:ext uri="{FF2B5EF4-FFF2-40B4-BE49-F238E27FC236}">
                <a16:creationId xmlns:a16="http://schemas.microsoft.com/office/drawing/2014/main" id="{E41367D4-1F63-48F9-9445-D32B0B601F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416" y="4439707"/>
            <a:ext cx="2808312" cy="2073845"/>
          </a:xfrm>
          <a:prstGeom prst="rect">
            <a:avLst/>
          </a:prstGeom>
        </p:spPr>
      </p:pic>
      <p:pic>
        <p:nvPicPr>
          <p:cNvPr id="11" name="그림 10">
            <a:extLst>
              <a:ext uri="{FF2B5EF4-FFF2-40B4-BE49-F238E27FC236}">
                <a16:creationId xmlns:a16="http://schemas.microsoft.com/office/drawing/2014/main" id="{B0DDF6DB-09FF-48FD-AEAE-7C125F07E0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51784" y="4439709"/>
            <a:ext cx="3009900" cy="2143124"/>
          </a:xfrm>
          <a:prstGeom prst="rect">
            <a:avLst/>
          </a:prstGeom>
        </p:spPr>
      </p:pic>
      <p:pic>
        <p:nvPicPr>
          <p:cNvPr id="13" name="그림 12">
            <a:extLst>
              <a:ext uri="{FF2B5EF4-FFF2-40B4-BE49-F238E27FC236}">
                <a16:creationId xmlns:a16="http://schemas.microsoft.com/office/drawing/2014/main" id="{5286EB7D-F3C8-4DE7-8268-9A999E0299D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36160" y="4405066"/>
            <a:ext cx="3888432" cy="2143125"/>
          </a:xfrm>
          <a:prstGeom prst="rect">
            <a:avLst/>
          </a:prstGeom>
        </p:spPr>
      </p:pic>
    </p:spTree>
    <p:extLst>
      <p:ext uri="{BB962C8B-B14F-4D97-AF65-F5344CB8AC3E}">
        <p14:creationId xmlns:p14="http://schemas.microsoft.com/office/powerpoint/2010/main" val="597777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내용 개체 틀 4">
            <a:extLst>
              <a:ext uri="{FF2B5EF4-FFF2-40B4-BE49-F238E27FC236}">
                <a16:creationId xmlns:a16="http://schemas.microsoft.com/office/drawing/2014/main" id="{B2307ED1-FA3D-4D5A-8130-1FE2A7BE2F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4546" y="2420888"/>
            <a:ext cx="3528392" cy="3085916"/>
          </a:xfrm>
        </p:spPr>
      </p:pic>
      <p:sp>
        <p:nvSpPr>
          <p:cNvPr id="9" name="제목 8">
            <a:extLst>
              <a:ext uri="{FF2B5EF4-FFF2-40B4-BE49-F238E27FC236}">
                <a16:creationId xmlns:a16="http://schemas.microsoft.com/office/drawing/2014/main" id="{E3DEBD5E-C379-4D20-8E73-0C35EC4CAA18}"/>
              </a:ext>
            </a:extLst>
          </p:cNvPr>
          <p:cNvSpPr>
            <a:spLocks noGrp="1"/>
          </p:cNvSpPr>
          <p:nvPr>
            <p:ph type="title"/>
          </p:nvPr>
        </p:nvSpPr>
        <p:spPr>
          <a:xfrm>
            <a:off x="695400" y="332656"/>
            <a:ext cx="2822104" cy="1641665"/>
          </a:xfrm>
        </p:spPr>
        <p:txBody>
          <a:bodyPr/>
          <a:lstStyle/>
          <a:p>
            <a:r>
              <a:rPr lang="en-US" sz="3200" dirty="0">
                <a:latin typeface="Arial" panose="020B0604020202020204" pitchFamily="34" charset="0"/>
                <a:cs typeface="Arial" panose="020B0604020202020204" pitchFamily="34" charset="0"/>
              </a:rPr>
              <a:t>10 plagues and Egyptian gods</a:t>
            </a:r>
          </a:p>
        </p:txBody>
      </p:sp>
      <p:pic>
        <p:nvPicPr>
          <p:cNvPr id="11" name="그림 10">
            <a:extLst>
              <a:ext uri="{FF2B5EF4-FFF2-40B4-BE49-F238E27FC236}">
                <a16:creationId xmlns:a16="http://schemas.microsoft.com/office/drawing/2014/main" id="{0A036801-0FE3-4EB9-9188-A564444BE6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8622" y="94320"/>
            <a:ext cx="7488832" cy="6669360"/>
          </a:xfrm>
          <a:prstGeom prst="rect">
            <a:avLst/>
          </a:prstGeom>
        </p:spPr>
      </p:pic>
    </p:spTree>
    <p:extLst>
      <p:ext uri="{BB962C8B-B14F-4D97-AF65-F5344CB8AC3E}">
        <p14:creationId xmlns:p14="http://schemas.microsoft.com/office/powerpoint/2010/main" val="208748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75793A9C-F57F-4B55-81F4-96BCBADB5C9C}"/>
              </a:ext>
            </a:extLst>
          </p:cNvPr>
          <p:cNvSpPr>
            <a:spLocks noGrp="1"/>
          </p:cNvSpPr>
          <p:nvPr>
            <p:ph idx="1"/>
          </p:nvPr>
        </p:nvSpPr>
        <p:spPr>
          <a:xfrm>
            <a:off x="609600" y="764704"/>
            <a:ext cx="10972800" cy="5360931"/>
          </a:xfrm>
        </p:spPr>
        <p:txBody>
          <a:bodyPr/>
          <a:lstStyle/>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Ephesian 2:8, ‘For it is by grace you have been saved, through faith, and this is not from yourselves, it is the gift of God’</a:t>
            </a:r>
          </a:p>
          <a:p>
            <a:pPr marL="0" marR="0" indent="0" algn="just" fontAlgn="base" latinLnBrk="1">
              <a:lnSpc>
                <a:spcPct val="107000"/>
              </a:lnSpc>
              <a:spcBef>
                <a:spcPts val="0"/>
              </a:spcBef>
              <a:spcAft>
                <a:spcPts val="800"/>
              </a:spcAft>
              <a:buNone/>
            </a:pPr>
            <a:endParaRPr lang="en-US" sz="240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함초롬돋움" panose="020B0604000101010101" pitchFamily="50" charset="-127"/>
                <a:cs typeface="Arial" panose="020B0604020202020204" pitchFamily="34" charset="0"/>
              </a:rPr>
              <a:t>Col 1:13, ‘For he has rescued us from the dominion of darkness and brought us into the kingdom of the Son he loves’</a:t>
            </a:r>
          </a:p>
          <a:p>
            <a:pPr marL="0" marR="0" indent="0" algn="just" fontAlgn="base" latinLnBrk="1">
              <a:lnSpc>
                <a:spcPct val="107000"/>
              </a:lnSpc>
              <a:spcBef>
                <a:spcPts val="0"/>
              </a:spcBef>
              <a:spcAft>
                <a:spcPts val="800"/>
              </a:spcAft>
              <a:buNone/>
            </a:pPr>
            <a:endParaRPr lang="en-US" sz="2400" kern="0" spc="0" dirty="0">
              <a:solidFill>
                <a:srgbClr val="000000"/>
              </a:solidFill>
              <a:effectLst/>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Have you already got salvation?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From what?</a:t>
            </a:r>
            <a:endParaRPr lang="en-US" dirty="0"/>
          </a:p>
        </p:txBody>
      </p:sp>
    </p:spTree>
    <p:extLst>
      <p:ext uri="{BB962C8B-B14F-4D97-AF65-F5344CB8AC3E}">
        <p14:creationId xmlns:p14="http://schemas.microsoft.com/office/powerpoint/2010/main" val="711426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68388</TotalTime>
  <Words>738</Words>
  <Application>Microsoft Office PowerPoint</Application>
  <PresentationFormat>와이드스크린</PresentationFormat>
  <Paragraphs>160</Paragraphs>
  <Slides>16</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16</vt:i4>
      </vt:variant>
    </vt:vector>
  </HeadingPairs>
  <TitlesOfParts>
    <vt:vector size="22" baseType="lpstr">
      <vt:lpstr>굴림</vt:lpstr>
      <vt:lpstr>맑은 고딕</vt:lpstr>
      <vt:lpstr>함초롬바탕</vt:lpstr>
      <vt:lpstr>Arial</vt:lpstr>
      <vt:lpstr>Calibri</vt:lpstr>
      <vt:lpstr>Office Theme</vt:lpstr>
      <vt:lpstr>PowerPoint 프레젠테이션</vt:lpstr>
      <vt:lpstr>Questions</vt:lpstr>
      <vt:lpstr>Theme of the Five Books (5 W) </vt:lpstr>
      <vt:lpstr>Structure of Exodus</vt:lpstr>
      <vt:lpstr>Purpose of Exodus</vt:lpstr>
      <vt:lpstr>1) Salvation </vt:lpstr>
      <vt:lpstr>Red Sea, Desert, Marah, Elim, Rephidim</vt:lpstr>
      <vt:lpstr>10 plagues and Egyptian gods</vt:lpstr>
      <vt:lpstr>PowerPoint 프레젠테이션</vt:lpstr>
      <vt:lpstr>2) Holiness</vt:lpstr>
      <vt:lpstr>Law and Tabernacle </vt:lpstr>
      <vt:lpstr>Five Offerings</vt:lpstr>
      <vt:lpstr>How do we become holy?</vt:lpstr>
      <vt:lpstr>3) Kingdom of Priests</vt:lpstr>
      <vt:lpstr>Five Great Commission</vt:lpstr>
      <vt:lpstr>Summary and Application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6069</cp:revision>
  <cp:lastPrinted>2024-09-02T05:18:28Z</cp:lastPrinted>
  <dcterms:created xsi:type="dcterms:W3CDTF">2002-03-29T13:11:19Z</dcterms:created>
  <dcterms:modified xsi:type="dcterms:W3CDTF">2025-04-12T09:20:36Z</dcterms:modified>
</cp:coreProperties>
</file>